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4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4.jp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81F38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7726679" cy="6858000"/>
          </a:xfrm>
          <a:prstGeom prst="rect">
            <a:avLst/>
          </a:prstGeom>
          <a:solidFill>
            <a:srgbClr val="081F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right_sun_acc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3800" y="0"/>
            <a:ext cx="464515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60920" y="0"/>
            <a:ext cx="182880" cy="6858000"/>
          </a:xfrm>
          <a:prstGeom prst="rect">
            <a:avLst/>
          </a:prstGeom>
          <a:solidFill>
            <a:srgbClr val="007DC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" name="Picture 4" descr="highlands-forward-logo-horizont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742" y="566928"/>
            <a:ext cx="1900428" cy="6217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9808" y="1874519"/>
            <a:ext cx="4297680" cy="18288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800" b="1" i="0">
                <a:solidFill>
                  <a:srgbClr val="F4B517"/>
                </a:solidFill>
                <a:latin typeface="Aptos"/>
              </a:rPr>
              <a:t>EXECUTIVE-READY PRESENTATION TEMPLATE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3232" y="2249424"/>
            <a:ext cx="5852160" cy="109728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Highlands Forward</a:t>
            </a:r>
          </a:p>
          <a:p>
            <a:pPr>
              <a:spcAft>
                <a:spcPts val="0"/>
              </a:spcAft>
            </a:pPr>
            <a:r>
              <a:rPr sz="3400" b="1">
                <a:solidFill>
                  <a:srgbClr val="FFFFFF"/>
                </a:solidFill>
                <a:latin typeface="Aptos Display"/>
              </a:rPr>
              <a:t>Signature Deck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808" y="3547872"/>
            <a:ext cx="5440680" cy="47548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300" b="0" i="0">
                <a:solidFill>
                  <a:srgbClr val="D9E7F2"/>
                </a:solidFill>
                <a:latin typeface="Aptos"/>
              </a:rPr>
              <a:t>Built for leadership updates, public announcements, community briefings, and high-visibility launches.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49808" y="5980176"/>
            <a:ext cx="5029200" cy="25603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050" b="1" i="0">
                <a:solidFill>
                  <a:srgbClr val="FFFFFF"/>
                </a:solidFill>
                <a:latin typeface="Aptos"/>
              </a:rPr>
              <a:t>[Presentation Title]  |  [Date]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highlands-forward-logo-horizont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24" y="347472"/>
            <a:ext cx="1537110" cy="502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360" y="1133856"/>
            <a:ext cx="283464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750" b="1" i="0">
                <a:solidFill>
                  <a:srgbClr val="007DCE"/>
                </a:solidFill>
                <a:latin typeface="Aptos"/>
              </a:rPr>
              <a:t>LEADERSHIP MESSAGE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1389888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700" b="1" i="0">
                <a:solidFill>
                  <a:srgbClr val="0D2D4F"/>
                </a:solidFill>
                <a:latin typeface="Aptos Display"/>
              </a:rPr>
              <a:t>A clear message. A stronger standard.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2212848"/>
            <a:ext cx="4892040" cy="6217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300" b="0" i="0">
                <a:solidFill>
                  <a:srgbClr val="64748B"/>
                </a:solidFill>
                <a:latin typeface="Aptos"/>
              </a:rPr>
              <a:t>[Replace this paragraph with the key executive message. Keep it direct, student-centered, and written for public confidence.]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792" y="3246120"/>
            <a:ext cx="5166360" cy="1993392"/>
          </a:xfrm>
          <a:prstGeom prst="roundRect">
            <a:avLst/>
          </a:prstGeom>
          <a:solidFill>
            <a:srgbClr val="F7FB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" y="3493008"/>
            <a:ext cx="2286000" cy="25603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00" b="1" i="0">
                <a:solidFill>
                  <a:srgbClr val="0D2D4F"/>
                </a:solidFill>
                <a:latin typeface="Aptos"/>
              </a:rPr>
              <a:t>Core proof points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913632"/>
            <a:ext cx="4251960" cy="82296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500"/>
              </a:spcAft>
            </a:pPr>
            <a:r>
              <a:rPr sz="1300" b="0">
                <a:solidFill>
                  <a:srgbClr val="172033"/>
                </a:solidFill>
                <a:latin typeface="Aptos"/>
              </a:rPr>
              <a:t>1. [Impact point]</a:t>
            </a:r>
          </a:p>
          <a:p>
            <a:pPr>
              <a:spcAft>
                <a:spcPts val="500"/>
              </a:spcAft>
            </a:pPr>
            <a:r>
              <a:rPr sz="1300" b="0">
                <a:solidFill>
                  <a:srgbClr val="172033"/>
                </a:solidFill>
                <a:latin typeface="Aptos"/>
              </a:rPr>
              <a:t>2. [Operational update]</a:t>
            </a:r>
          </a:p>
          <a:p>
            <a:pPr>
              <a:spcAft>
                <a:spcPts val="500"/>
              </a:spcAft>
            </a:pPr>
            <a:r>
              <a:rPr sz="1300" b="0">
                <a:solidFill>
                  <a:srgbClr val="172033"/>
                </a:solidFill>
                <a:latin typeface="Aptos"/>
              </a:rPr>
              <a:t>3. [Student benefit]</a:t>
            </a:r>
          </a:p>
        </p:txBody>
      </p:sp>
      <p:pic>
        <p:nvPicPr>
          <p:cNvPr id="9" name="Picture 8" descr="sun_pan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9147" y="1078992"/>
            <a:ext cx="3426784" cy="2971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94576" y="4462272"/>
            <a:ext cx="4041648" cy="42062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200" b="1" i="0">
                <a:solidFill>
                  <a:srgbClr val="0D2D4F"/>
                </a:solidFill>
                <a:latin typeface="Aptos"/>
              </a:rPr>
              <a:t>[Add one short supporting quote, statistic, or leadership commitment here.]</a:t>
            </a:r>
          </a:p>
        </p:txBody>
      </p:sp>
      <p:pic>
        <p:nvPicPr>
          <p:cNvPr id="11" name="Picture 10" descr="bottom_wav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91072"/>
            <a:ext cx="12191695" cy="5669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6928" y="6492240"/>
            <a:ext cx="4206240" cy="14630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650" b="1" i="0">
                <a:solidFill>
                  <a:srgbClr val="0D2D4F"/>
                </a:solidFill>
                <a:latin typeface="Aptos"/>
              </a:rPr>
              <a:t>Highlands Forward  |  Communications and Creative Services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7FB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highlands-forward-logo-horizont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24" y="347472"/>
            <a:ext cx="1537110" cy="502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360" y="1133856"/>
            <a:ext cx="283464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750" b="1" i="0">
                <a:solidFill>
                  <a:srgbClr val="007DCE"/>
                </a:solidFill>
                <a:latin typeface="Aptos"/>
              </a:rPr>
              <a:t>METRICS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1389888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700" b="1" i="0">
                <a:solidFill>
                  <a:srgbClr val="0D2D4F"/>
                </a:solidFill>
                <a:latin typeface="Aptos Display"/>
              </a:rPr>
              <a:t>Progress snapshot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901952"/>
            <a:ext cx="5760720" cy="32918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400" b="0" i="0">
                <a:solidFill>
                  <a:srgbClr val="64748B"/>
                </a:solidFill>
                <a:latin typeface="Aptos"/>
              </a:rPr>
              <a:t>What changed, why it matters, and what comes next.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94944" y="2788920"/>
            <a:ext cx="3035808" cy="1901952"/>
          </a:xfrm>
          <a:prstGeom prst="roundRect">
            <a:avLst/>
          </a:prstGeom>
          <a:solidFill>
            <a:srgbClr val="FFFF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50976" y="3072384"/>
            <a:ext cx="2194560" cy="38404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600" b="1" i="0">
                <a:solidFill>
                  <a:srgbClr val="163F6D"/>
                </a:solidFill>
                <a:latin typeface="Aptos Display"/>
              </a:rPr>
              <a:t>[Metric]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9264" y="3602736"/>
            <a:ext cx="2240280" cy="20116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950" b="1" i="0">
                <a:solidFill>
                  <a:srgbClr val="007DCE"/>
                </a:solidFill>
                <a:latin typeface="Aptos"/>
              </a:rPr>
              <a:t>[Short label]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9264" y="3968496"/>
            <a:ext cx="2331720" cy="42062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050" b="0" i="0">
                <a:solidFill>
                  <a:srgbClr val="64748B"/>
                </a:solidFill>
                <a:latin typeface="Aptos"/>
              </a:rPr>
              <a:t>[One-sentence explanation of why this number matters.]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43400" y="2788920"/>
            <a:ext cx="3035808" cy="1901952"/>
          </a:xfrm>
          <a:prstGeom prst="roundRect">
            <a:avLst/>
          </a:prstGeom>
          <a:solidFill>
            <a:srgbClr val="FFFF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599432" y="3072384"/>
            <a:ext cx="2194560" cy="38404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600" b="1" i="0">
                <a:solidFill>
                  <a:srgbClr val="163F6D"/>
                </a:solidFill>
                <a:latin typeface="Aptos Display"/>
              </a:rPr>
              <a:t>[Metric]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7720" y="3602736"/>
            <a:ext cx="2240280" cy="20116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950" b="1" i="0">
                <a:solidFill>
                  <a:srgbClr val="007DCE"/>
                </a:solidFill>
                <a:latin typeface="Aptos"/>
              </a:rPr>
              <a:t>[Short label]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17720" y="3968496"/>
            <a:ext cx="2331720" cy="42062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050" b="0" i="0">
                <a:solidFill>
                  <a:srgbClr val="64748B"/>
                </a:solidFill>
                <a:latin typeface="Aptos"/>
              </a:rPr>
              <a:t>[One-sentence explanation of why this number matters.]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991856" y="2788920"/>
            <a:ext cx="3035808" cy="1901952"/>
          </a:xfrm>
          <a:prstGeom prst="roundRect">
            <a:avLst/>
          </a:prstGeom>
          <a:solidFill>
            <a:srgbClr val="FFFF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247888" y="3072384"/>
            <a:ext cx="2194560" cy="38404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600" b="1" i="0">
                <a:solidFill>
                  <a:srgbClr val="163F6D"/>
                </a:solidFill>
                <a:latin typeface="Aptos Display"/>
              </a:rPr>
              <a:t>[Metric]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66176" y="3602736"/>
            <a:ext cx="2240280" cy="20116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950" b="1" i="0">
                <a:solidFill>
                  <a:srgbClr val="007DCE"/>
                </a:solidFill>
                <a:latin typeface="Aptos"/>
              </a:rPr>
              <a:t>[Short label]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66176" y="3968496"/>
            <a:ext cx="2331720" cy="42062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050" b="0" i="0">
                <a:solidFill>
                  <a:srgbClr val="64748B"/>
                </a:solidFill>
                <a:latin typeface="Aptos"/>
              </a:rPr>
              <a:t>[One-sentence explanation of why this number matters.]</a:t>
            </a:r>
          </a:p>
        </p:txBody>
      </p:sp>
      <p:pic>
        <p:nvPicPr>
          <p:cNvPr id="18" name="Picture 17" descr="bottom_wa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191695" cy="5669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6928" y="6492240"/>
            <a:ext cx="4206240" cy="14630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650" b="1" i="0">
                <a:solidFill>
                  <a:srgbClr val="0D2D4F"/>
                </a:solidFill>
                <a:latin typeface="Aptos"/>
              </a:rPr>
              <a:t>Highlands Forward  |  Communications and Creative Services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81F38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highlands-forward-logo-horizont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85" y="365760"/>
            <a:ext cx="1453268" cy="4754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0080" y="1170432"/>
            <a:ext cx="182880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800" b="1" i="0">
                <a:solidFill>
                  <a:srgbClr val="F4B517"/>
                </a:solidFill>
                <a:latin typeface="Aptos"/>
              </a:rPr>
              <a:t>ROADMAP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1792" y="1481328"/>
            <a:ext cx="4937760" cy="4389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900" b="1" i="0">
                <a:solidFill>
                  <a:srgbClr val="FFFFFF"/>
                </a:solidFill>
                <a:latin typeface="Aptos Display"/>
              </a:rPr>
              <a:t>From idea to launch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04088" y="2834640"/>
            <a:ext cx="2194560" cy="1856231"/>
          </a:xfrm>
          <a:prstGeom prst="roundRect">
            <a:avLst/>
          </a:prstGeom>
          <a:solidFill>
            <a:srgbClr val="0D2D4F"/>
          </a:solidFill>
          <a:ln w="9525">
            <a:solidFill>
              <a:srgbClr val="163F6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05256" y="3072384"/>
            <a:ext cx="1737360" cy="2286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00" b="1" i="0">
                <a:solidFill>
                  <a:srgbClr val="F4B517"/>
                </a:solidFill>
                <a:latin typeface="Aptos"/>
              </a:rPr>
              <a:t>01  Align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5256" y="3584448"/>
            <a:ext cx="1691640" cy="69494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[Milestone]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[Owner]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[Date]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20440" y="2834640"/>
            <a:ext cx="2194560" cy="1856231"/>
          </a:xfrm>
          <a:prstGeom prst="roundRect">
            <a:avLst/>
          </a:prstGeom>
          <a:solidFill>
            <a:srgbClr val="0D2D4F"/>
          </a:solidFill>
          <a:ln w="9525">
            <a:solidFill>
              <a:srgbClr val="163F6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721608" y="3072384"/>
            <a:ext cx="1737360" cy="2286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00" b="1" i="0">
                <a:solidFill>
                  <a:srgbClr val="F4B517"/>
                </a:solidFill>
                <a:latin typeface="Aptos"/>
              </a:rPr>
              <a:t>02  Build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21608" y="3584448"/>
            <a:ext cx="1691640" cy="69494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[Milestone]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[Owner]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[Date]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36792" y="2834640"/>
            <a:ext cx="2194560" cy="1856231"/>
          </a:xfrm>
          <a:prstGeom prst="roundRect">
            <a:avLst/>
          </a:prstGeom>
          <a:solidFill>
            <a:srgbClr val="0D2D4F"/>
          </a:solidFill>
          <a:ln w="9525">
            <a:solidFill>
              <a:srgbClr val="163F6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37959" y="3072384"/>
            <a:ext cx="1737360" cy="2286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00" b="1" i="0">
                <a:solidFill>
                  <a:srgbClr val="F4B517"/>
                </a:solidFill>
                <a:latin typeface="Aptos"/>
              </a:rPr>
              <a:t>03  Launch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37959" y="3584448"/>
            <a:ext cx="1691640" cy="69494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[Milestone]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[Owner]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[Date]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9153144" y="2834640"/>
            <a:ext cx="2194560" cy="1856231"/>
          </a:xfrm>
          <a:prstGeom prst="roundRect">
            <a:avLst/>
          </a:prstGeom>
          <a:solidFill>
            <a:srgbClr val="0D2D4F"/>
          </a:solidFill>
          <a:ln w="9525">
            <a:solidFill>
              <a:srgbClr val="163F6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9354312" y="3072384"/>
            <a:ext cx="1737360" cy="2286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00" b="1" i="0">
                <a:solidFill>
                  <a:srgbClr val="F4B517"/>
                </a:solidFill>
                <a:latin typeface="Aptos"/>
              </a:rPr>
              <a:t>04  Improve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354312" y="3584448"/>
            <a:ext cx="1691640" cy="69494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[Milestone]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[Owner]</a:t>
            </a:r>
          </a:p>
          <a:p>
            <a:pPr>
              <a:spcAft>
                <a:spcPts val="300"/>
              </a:spcAft>
            </a:pPr>
            <a:r>
              <a:rPr sz="1250" b="0">
                <a:solidFill>
                  <a:srgbClr val="FFFFFF"/>
                </a:solidFill>
                <a:latin typeface="Aptos"/>
              </a:rPr>
              <a:t>[Date]</a:t>
            </a:r>
          </a:p>
        </p:txBody>
      </p:sp>
      <p:pic>
        <p:nvPicPr>
          <p:cNvPr id="17" name="Picture 16" descr="bottom_wa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91072"/>
            <a:ext cx="12191695" cy="56692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66928" y="6492240"/>
            <a:ext cx="4206240" cy="14630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650" b="1" i="0">
                <a:solidFill>
                  <a:srgbClr val="FFFFFF"/>
                </a:solidFill>
                <a:latin typeface="Aptos"/>
              </a:rPr>
              <a:t>Highlands Forward  |  Communications and Creative Services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highlands-forward-logo-horizont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24" y="347472"/>
            <a:ext cx="1537110" cy="5029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4360" y="1133856"/>
            <a:ext cx="2834640" cy="16459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750" b="1" i="0">
                <a:solidFill>
                  <a:srgbClr val="007DCE"/>
                </a:solidFill>
                <a:latin typeface="Aptos"/>
              </a:rPr>
              <a:t>CALL TO ACTION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1389888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2700" b="1" i="0">
                <a:solidFill>
                  <a:srgbClr val="0D2D4F"/>
                </a:solidFill>
                <a:latin typeface="Aptos Display"/>
              </a:rPr>
              <a:t>What we need next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121408"/>
            <a:ext cx="4892040" cy="36576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250" b="0" i="0">
                <a:solidFill>
                  <a:srgbClr val="64748B"/>
                </a:solidFill>
                <a:latin typeface="Aptos"/>
              </a:rPr>
              <a:t>[Use this slide to make the ask clear: approve, share, attend, review, submit, or decide.]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8368" y="2898648"/>
            <a:ext cx="329184" cy="329184"/>
          </a:xfrm>
          <a:prstGeom prst="roundRect">
            <a:avLst/>
          </a:prstGeom>
          <a:solidFill>
            <a:srgbClr val="F4B5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68096" y="2962656"/>
            <a:ext cx="109728" cy="10972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50" b="1" i="0">
                <a:solidFill>
                  <a:srgbClr val="081F38"/>
                </a:solidFill>
                <a:latin typeface="Aptos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3000" y="2926080"/>
            <a:ext cx="4114800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450" b="1" i="0">
                <a:solidFill>
                  <a:srgbClr val="172033"/>
                </a:solidFill>
                <a:latin typeface="Aptos"/>
              </a:rPr>
              <a:t>[Action one]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58368" y="3511296"/>
            <a:ext cx="329184" cy="329184"/>
          </a:xfrm>
          <a:prstGeom prst="roundRect">
            <a:avLst/>
          </a:prstGeom>
          <a:solidFill>
            <a:srgbClr val="F4B5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68096" y="3575304"/>
            <a:ext cx="109728" cy="10972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50" b="1" i="0">
                <a:solidFill>
                  <a:srgbClr val="081F38"/>
                </a:solidFill>
                <a:latin typeface="Aptos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43000" y="3538728"/>
            <a:ext cx="4114800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450" b="1" i="0">
                <a:solidFill>
                  <a:srgbClr val="172033"/>
                </a:solidFill>
                <a:latin typeface="Aptos"/>
              </a:rPr>
              <a:t>[Action two]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58368" y="4123944"/>
            <a:ext cx="329184" cy="329184"/>
          </a:xfrm>
          <a:prstGeom prst="roundRect">
            <a:avLst/>
          </a:prstGeom>
          <a:solidFill>
            <a:srgbClr val="F4B51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768096" y="4187952"/>
            <a:ext cx="109728" cy="109728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850" b="1" i="0">
                <a:solidFill>
                  <a:srgbClr val="081F38"/>
                </a:solidFill>
                <a:latin typeface="Aptos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43000" y="4151376"/>
            <a:ext cx="4114800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450" b="1" i="0">
                <a:solidFill>
                  <a:srgbClr val="172033"/>
                </a:solidFill>
                <a:latin typeface="Aptos"/>
              </a:rPr>
              <a:t>[Action three]</a:t>
            </a:r>
          </a:p>
        </p:txBody>
      </p:sp>
      <p:pic>
        <p:nvPicPr>
          <p:cNvPr id="15" name="Picture 14" descr="sun_pan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790" y="1234440"/>
            <a:ext cx="3374065" cy="292608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6858000" y="4700016"/>
            <a:ext cx="4023360" cy="530352"/>
          </a:xfrm>
          <a:prstGeom prst="roundRect">
            <a:avLst/>
          </a:prstGeom>
          <a:solidFill>
            <a:srgbClr val="F7FBFF"/>
          </a:solidFill>
          <a:ln w="9525">
            <a:solidFill>
              <a:srgbClr val="D9E7F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086600" y="4882896"/>
            <a:ext cx="3520440" cy="19202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pPr algn="ctr"/>
            <a:r>
              <a:rPr sz="1200" b="1" i="0">
                <a:solidFill>
                  <a:srgbClr val="163F6D"/>
                </a:solidFill>
                <a:latin typeface="Aptos"/>
              </a:rPr>
              <a:t>[Link / QR / Contact]</a:t>
            </a:r>
          </a:p>
        </p:txBody>
      </p:sp>
      <p:pic>
        <p:nvPicPr>
          <p:cNvPr id="18" name="Picture 17" descr="bottom_wav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91072"/>
            <a:ext cx="12191695" cy="5669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6928" y="6492240"/>
            <a:ext cx="4206240" cy="146304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650" b="1" i="0">
                <a:solidFill>
                  <a:srgbClr val="0D2D4F"/>
                </a:solidFill>
                <a:latin typeface="Aptos"/>
              </a:rPr>
              <a:t>Highlands Forward  |  Communications and Creative Services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81F38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ight_sun_acc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0880" y="0"/>
            <a:ext cx="514807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7178040" cy="6858000"/>
          </a:xfrm>
          <a:prstGeom prst="rect">
            <a:avLst/>
          </a:prstGeom>
          <a:solidFill>
            <a:srgbClr val="081F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highlands-forward-logo-horizont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073" y="1554480"/>
            <a:ext cx="2738852" cy="8961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4128" y="2880360"/>
            <a:ext cx="4389120" cy="45720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3300" b="1" i="0">
                <a:solidFill>
                  <a:srgbClr val="FFFFFF"/>
                </a:solidFill>
                <a:latin typeface="Aptos Display"/>
              </a:rPr>
              <a:t>Thank you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51560" y="3602736"/>
            <a:ext cx="4937760" cy="274320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150" b="0" i="0">
                <a:solidFill>
                  <a:srgbClr val="D9E7F2"/>
                </a:solidFill>
                <a:latin typeface="Aptos"/>
              </a:rPr>
              <a:t>[Contact]  |  [Website]  |  [Next step]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0704" y="6080760"/>
            <a:ext cx="4937760" cy="256032"/>
          </a:xfrm>
          <a:prstGeom prst="rect">
            <a:avLst/>
          </a:prstGeom>
          <a:noFill/>
        </p:spPr>
        <p:txBody>
          <a:bodyPr wrap="square" lIns="0" rIns="0" tIns="0" bIns="0">
            <a:normAutofit/>
          </a:bodyPr>
          <a:lstStyle/>
          <a:p>
            <a:r>
              <a:rPr sz="1000" b="1" i="0">
                <a:solidFill>
                  <a:srgbClr val="FFFFFF"/>
                </a:solidFill>
                <a:latin typeface="Aptos"/>
              </a:rPr>
              <a:t>Highlands Community Charter &amp; Technical Schools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